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Lst>
  <p:sldSz cx="18288000" cy="10287000"/>
  <p:notesSz cx="6858000" cy="9144000"/>
  <p:embeddedFontLst>
    <p:embeddedFont>
      <p:font typeface="Muli" panose="020B0604020202020204" charset="0"/>
      <p:regular r:id="rId7"/>
    </p:embeddedFont>
    <p:embeddedFont>
      <p:font typeface="Muli Bold" panose="020B0604020202020204" charset="0"/>
      <p:regular r:id="rId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9" d="100"/>
          <a:sy n="59" d="100"/>
        </p:scale>
        <p:origin x="42" y="4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8/22/2025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8/22/2025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_rels/slide4.xml.rels><?xml version="1.0" encoding="UTF-8" standalone="yes"?>
<Relationships xmlns="http://schemas.openxmlformats.org/package/2006/relationships"><Relationship Id="rId3" Type="http://schemas.openxmlformats.org/officeDocument/2006/relationships/image" Target="../media/image9.svg"/><Relationship Id="rId7" Type="http://schemas.openxmlformats.org/officeDocument/2006/relationships/image" Target="../media/image13.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grpSp>
        <p:nvGrpSpPr>
          <p:cNvPr id="3" name="Group 3"/>
          <p:cNvGrpSpPr/>
          <p:nvPr/>
        </p:nvGrpSpPr>
        <p:grpSpPr>
          <a:xfrm rot="-7543497">
            <a:off x="11711706" y="-4405709"/>
            <a:ext cx="5345052" cy="21772153"/>
            <a:chOff x="0" y="0"/>
            <a:chExt cx="812800" cy="3310802"/>
          </a:xfrm>
        </p:grpSpPr>
        <p:sp>
          <p:nvSpPr>
            <p:cNvPr id="4" name="Freeform 4"/>
            <p:cNvSpPr/>
            <p:nvPr/>
          </p:nvSpPr>
          <p:spPr>
            <a:xfrm>
              <a:off x="0" y="0"/>
              <a:ext cx="812800" cy="3310801"/>
            </a:xfrm>
            <a:custGeom>
              <a:avLst/>
              <a:gdLst/>
              <a:ahLst/>
              <a:cxnLst/>
              <a:rect l="l" t="t" r="r" b="b"/>
              <a:pathLst>
                <a:path w="812800" h="3310801">
                  <a:moveTo>
                    <a:pt x="406400" y="3310801"/>
                  </a:moveTo>
                  <a:lnTo>
                    <a:pt x="812800" y="0"/>
                  </a:lnTo>
                  <a:lnTo>
                    <a:pt x="0" y="0"/>
                  </a:lnTo>
                  <a:lnTo>
                    <a:pt x="406400" y="3310801"/>
                  </a:lnTo>
                  <a:close/>
                </a:path>
              </a:pathLst>
            </a:custGeom>
            <a:solidFill>
              <a:srgbClr val="FFFFFF">
                <a:alpha val="29804"/>
              </a:srgbClr>
            </a:solidFill>
          </p:spPr>
          <p:txBody>
            <a:bodyPr/>
            <a:lstStyle/>
            <a:p>
              <a:endParaRPr lang="en-GB"/>
            </a:p>
          </p:txBody>
        </p:sp>
        <p:sp>
          <p:nvSpPr>
            <p:cNvPr id="5" name="TextBox 5"/>
            <p:cNvSpPr txBox="1"/>
            <p:nvPr/>
          </p:nvSpPr>
          <p:spPr>
            <a:xfrm>
              <a:off x="127000" y="188861"/>
              <a:ext cx="558800" cy="1584783"/>
            </a:xfrm>
            <a:prstGeom prst="rect">
              <a:avLst/>
            </a:prstGeom>
          </p:spPr>
          <p:txBody>
            <a:bodyPr lIns="50800" tIns="50800" rIns="50800" bIns="50800" rtlCol="0" anchor="ctr"/>
            <a:lstStyle/>
            <a:p>
              <a:pPr algn="ctr">
                <a:lnSpc>
                  <a:spcPts val="2659"/>
                </a:lnSpc>
              </a:pPr>
              <a:endParaRPr/>
            </a:p>
          </p:txBody>
        </p:sp>
      </p:grpSp>
      <p:sp>
        <p:nvSpPr>
          <p:cNvPr id="6" name="Freeform 6"/>
          <p:cNvSpPr/>
          <p:nvPr/>
        </p:nvSpPr>
        <p:spPr>
          <a:xfrm>
            <a:off x="12832755" y="61316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7" name="Freeform 7"/>
          <p:cNvSpPr/>
          <p:nvPr/>
        </p:nvSpPr>
        <p:spPr>
          <a:xfrm>
            <a:off x="12832755" y="-174239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8" name="Freeform 8"/>
          <p:cNvSpPr/>
          <p:nvPr/>
        </p:nvSpPr>
        <p:spPr>
          <a:xfrm>
            <a:off x="15660496" y="9585220"/>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9" name="Freeform 9"/>
          <p:cNvSpPr/>
          <p:nvPr/>
        </p:nvSpPr>
        <p:spPr>
          <a:xfrm rot="218997">
            <a:off x="15686588" y="2169307"/>
            <a:ext cx="2167735" cy="888771"/>
          </a:xfrm>
          <a:custGeom>
            <a:avLst/>
            <a:gdLst/>
            <a:ahLst/>
            <a:cxnLst/>
            <a:rect l="l" t="t" r="r" b="b"/>
            <a:pathLst>
              <a:path w="2167735" h="888771">
                <a:moveTo>
                  <a:pt x="0" y="0"/>
                </a:moveTo>
                <a:lnTo>
                  <a:pt x="2167735" y="0"/>
                </a:lnTo>
                <a:lnTo>
                  <a:pt x="2167735" y="888771"/>
                </a:lnTo>
                <a:lnTo>
                  <a:pt x="0" y="88877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10" name="Freeform 10"/>
          <p:cNvSpPr/>
          <p:nvPr/>
        </p:nvSpPr>
        <p:spPr>
          <a:xfrm>
            <a:off x="7972173" y="6236275"/>
            <a:ext cx="2343655" cy="960898"/>
          </a:xfrm>
          <a:custGeom>
            <a:avLst/>
            <a:gdLst/>
            <a:ahLst/>
            <a:cxnLst/>
            <a:rect l="l" t="t" r="r" b="b"/>
            <a:pathLst>
              <a:path w="2343655" h="960898">
                <a:moveTo>
                  <a:pt x="0" y="0"/>
                </a:moveTo>
                <a:lnTo>
                  <a:pt x="2343654" y="0"/>
                </a:lnTo>
                <a:lnTo>
                  <a:pt x="2343654" y="960898"/>
                </a:lnTo>
                <a:lnTo>
                  <a:pt x="0" y="96089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grpSp>
        <p:nvGrpSpPr>
          <p:cNvPr id="11" name="Group 11"/>
          <p:cNvGrpSpPr/>
          <p:nvPr/>
        </p:nvGrpSpPr>
        <p:grpSpPr>
          <a:xfrm>
            <a:off x="11248404" y="3602427"/>
            <a:ext cx="5755881" cy="5755881"/>
            <a:chOff x="0" y="0"/>
            <a:chExt cx="812800" cy="812800"/>
          </a:xfrm>
        </p:grpSpPr>
        <p:sp>
          <p:nvSpPr>
            <p:cNvPr id="12" name="Freeform 12"/>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E6E6E6"/>
            </a:solidFill>
          </p:spPr>
          <p:txBody>
            <a:bodyPr/>
            <a:lstStyle/>
            <a:p>
              <a:endParaRPr lang="en-GB"/>
            </a:p>
          </p:txBody>
        </p:sp>
        <p:sp>
          <p:nvSpPr>
            <p:cNvPr id="13" name="TextBox 13"/>
            <p:cNvSpPr txBox="1"/>
            <p:nvPr/>
          </p:nvSpPr>
          <p:spPr>
            <a:xfrm>
              <a:off x="76200" y="28575"/>
              <a:ext cx="660400" cy="708025"/>
            </a:xfrm>
            <a:prstGeom prst="rect">
              <a:avLst/>
            </a:prstGeom>
          </p:spPr>
          <p:txBody>
            <a:bodyPr lIns="50800" tIns="50800" rIns="50800" bIns="50800" rtlCol="0" anchor="ctr"/>
            <a:lstStyle/>
            <a:p>
              <a:pPr algn="ctr">
                <a:lnSpc>
                  <a:spcPts val="2659"/>
                </a:lnSpc>
              </a:pPr>
              <a:endParaRPr/>
            </a:p>
          </p:txBody>
        </p:sp>
      </p:grpSp>
      <p:sp>
        <p:nvSpPr>
          <p:cNvPr id="14" name="Freeform 14"/>
          <p:cNvSpPr/>
          <p:nvPr/>
        </p:nvSpPr>
        <p:spPr>
          <a:xfrm>
            <a:off x="12130176" y="4594080"/>
            <a:ext cx="3992337" cy="3523238"/>
          </a:xfrm>
          <a:custGeom>
            <a:avLst/>
            <a:gdLst/>
            <a:ahLst/>
            <a:cxnLst/>
            <a:rect l="l" t="t" r="r" b="b"/>
            <a:pathLst>
              <a:path w="3992337" h="3523238">
                <a:moveTo>
                  <a:pt x="0" y="0"/>
                </a:moveTo>
                <a:lnTo>
                  <a:pt x="3992338" y="0"/>
                </a:lnTo>
                <a:lnTo>
                  <a:pt x="3992338" y="3523238"/>
                </a:lnTo>
                <a:lnTo>
                  <a:pt x="0" y="352323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sp>
        <p:nvSpPr>
          <p:cNvPr id="15" name="TextBox 15"/>
          <p:cNvSpPr txBox="1"/>
          <p:nvPr/>
        </p:nvSpPr>
        <p:spPr>
          <a:xfrm>
            <a:off x="1028700" y="1104900"/>
            <a:ext cx="10826182" cy="2957076"/>
          </a:xfrm>
          <a:prstGeom prst="rect">
            <a:avLst/>
          </a:prstGeom>
        </p:spPr>
        <p:txBody>
          <a:bodyPr lIns="0" tIns="0" rIns="0" bIns="0" rtlCol="0" anchor="t">
            <a:spAutoFit/>
          </a:bodyPr>
          <a:lstStyle/>
          <a:p>
            <a:pPr algn="l">
              <a:lnSpc>
                <a:spcPts val="7799"/>
              </a:lnSpc>
            </a:pPr>
            <a:r>
              <a:rPr lang="en-US" sz="7090" b="1" spc="-70">
                <a:solidFill>
                  <a:srgbClr val="EF9246"/>
                </a:solidFill>
                <a:latin typeface="Muli Bold"/>
                <a:ea typeface="Muli Bold"/>
                <a:cs typeface="Muli Bold"/>
                <a:sym typeface="Muli Bold"/>
              </a:rPr>
              <a:t>Chapter 7: Search Traffic Shortcuts </a:t>
            </a:r>
          </a:p>
          <a:p>
            <a:pPr algn="l">
              <a:lnSpc>
                <a:spcPts val="7799"/>
              </a:lnSpc>
            </a:pPr>
            <a:endParaRPr lang="en-US" sz="7090" b="1" spc="-70">
              <a:solidFill>
                <a:srgbClr val="EF9246"/>
              </a:solidFill>
              <a:latin typeface="Muli Bold"/>
              <a:ea typeface="Muli Bold"/>
              <a:cs typeface="Muli Bold"/>
              <a:sym typeface="Muli 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1902460"/>
            <a:ext cx="15939356" cy="64249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Search traffic is powerful because it’s made up of people actively looking for solutions. Unlike social media users who are just scrolling, searchers already want answers. If you can show up where they’re searching, you can attract highly targeted visitors.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Many people think SEO takes months, but there are shortcuts you can use to get traffic faster.</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Shortcut 1: Long-Tail Keywords</a:t>
            </a:r>
          </a:p>
          <a:p>
            <a:pPr algn="l">
              <a:lnSpc>
                <a:spcPts val="3919"/>
              </a:lnSpc>
            </a:pPr>
            <a:r>
              <a:rPr lang="en-US" sz="2799" dirty="0">
                <a:solidFill>
                  <a:srgbClr val="FFFFFF"/>
                </a:solidFill>
                <a:latin typeface="Muli"/>
                <a:ea typeface="Muli"/>
                <a:cs typeface="Muli"/>
                <a:sym typeface="Muli"/>
              </a:rPr>
              <a:t>Instead of broad, competitive terms like “fitness tips,” focus on specific searches such as “10-minute workout for beginners at home.” These phrases may have fewer searches but attract the exact people you want — motivated, ready-to-act visitors.</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Google’s autocomplete and “related searches” are quick, free ways to find these keywords.</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fade">
                                      <p:cBhvr>
                                        <p:cTn id="17" dur="500"/>
                                        <p:tgtEl>
                                          <p:spTgt spid="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animEffect transition="in" filter="fade">
                                      <p:cBhvr>
                                        <p:cTn id="22" dur="500"/>
                                        <p:tgtEl>
                                          <p:spTgt spid="7">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animEffect transition="in" filter="fade">
                                      <p:cBhvr>
                                        <p:cTn id="27"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588492"/>
            <a:ext cx="16125715" cy="64249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Shortcut 2: Quick Blog or Article Posts</a:t>
            </a:r>
          </a:p>
          <a:p>
            <a:pPr algn="l">
              <a:lnSpc>
                <a:spcPts val="3919"/>
              </a:lnSpc>
            </a:pPr>
            <a:r>
              <a:rPr lang="en-US" sz="2799" dirty="0">
                <a:solidFill>
                  <a:srgbClr val="000000"/>
                </a:solidFill>
                <a:latin typeface="Muli"/>
                <a:ea typeface="Muli"/>
                <a:cs typeface="Muli"/>
                <a:sym typeface="Muli"/>
              </a:rPr>
              <a:t>You don’t need huge blog posts. Short articles (500–700 words) that answer one specific question can rank surprisingly well. Focus on solving one problem quickly and clearly.</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Examples:</a:t>
            </a:r>
          </a:p>
          <a:p>
            <a:pPr marL="604519" lvl="1" indent="-302260" algn="l">
              <a:lnSpc>
                <a:spcPts val="3919"/>
              </a:lnSpc>
              <a:buFont typeface="Arial"/>
              <a:buChar char="•"/>
            </a:pPr>
            <a:r>
              <a:rPr lang="en-US" sz="2799" dirty="0">
                <a:solidFill>
                  <a:srgbClr val="000000"/>
                </a:solidFill>
                <a:latin typeface="Muli"/>
                <a:ea typeface="Muli"/>
                <a:cs typeface="Muli"/>
                <a:sym typeface="Muli"/>
              </a:rPr>
              <a:t>“How to meal prep in under 30 minutes”</a:t>
            </a:r>
          </a:p>
          <a:p>
            <a:pPr marL="604519" lvl="1" indent="-302260" algn="l">
              <a:lnSpc>
                <a:spcPts val="3919"/>
              </a:lnSpc>
              <a:buFont typeface="Arial"/>
              <a:buChar char="•"/>
            </a:pPr>
            <a:r>
              <a:rPr lang="en-US" sz="2799" dirty="0">
                <a:solidFill>
                  <a:srgbClr val="000000"/>
                </a:solidFill>
                <a:latin typeface="Muli"/>
                <a:ea typeface="Muli"/>
                <a:cs typeface="Muli"/>
                <a:sym typeface="Muli"/>
              </a:rPr>
              <a:t>“Best free design tools for small businesses”</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Shortcut 3: YouTube Search</a:t>
            </a:r>
          </a:p>
          <a:p>
            <a:pPr algn="l">
              <a:lnSpc>
                <a:spcPts val="3919"/>
              </a:lnSpc>
            </a:pPr>
            <a:r>
              <a:rPr lang="en-US" sz="2799" dirty="0">
                <a:solidFill>
                  <a:srgbClr val="000000"/>
                </a:solidFill>
                <a:latin typeface="Muli"/>
                <a:ea typeface="Muli"/>
                <a:cs typeface="Muli"/>
                <a:sym typeface="Muli"/>
              </a:rPr>
              <a:t>YouTube is the second-largest search engine. People type in “how to” questions every day. A simple video recorded on your phone with a clear title and description can rank and start pulling views within days.</a:t>
            </a: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fade">
                                      <p:cBhvr>
                                        <p:cTn id="20" dur="500"/>
                                        <p:tgtEl>
                                          <p:spTgt spid="5">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Effect transition="in" filter="fade">
                                      <p:cBhvr>
                                        <p:cTn id="23" dur="500"/>
                                        <p:tgtEl>
                                          <p:spTgt spid="5">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fade">
                                      <p:cBhvr>
                                        <p:cTn id="28" dur="500"/>
                                        <p:tgtEl>
                                          <p:spTgt spid="5">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
                                            <p:txEl>
                                              <p:pRg st="8" end="8"/>
                                            </p:txEl>
                                          </p:spTgt>
                                        </p:tgtEl>
                                        <p:attrNameLst>
                                          <p:attrName>style.visibility</p:attrName>
                                        </p:attrNameLst>
                                      </p:cBhvr>
                                      <p:to>
                                        <p:strVal val="visible"/>
                                      </p:to>
                                    </p:set>
                                    <p:animEffect transition="in" filter="fade">
                                      <p:cBhvr>
                                        <p:cTn id="33"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F9246"/>
        </a:solidFill>
        <a:effectLst/>
      </p:bgPr>
    </p:bg>
    <p:spTree>
      <p:nvGrpSpPr>
        <p:cNvPr id="1" name=""/>
        <p:cNvGrpSpPr/>
        <p:nvPr/>
      </p:nvGrpSpPr>
      <p:grpSpPr>
        <a:xfrm>
          <a:off x="0" y="0"/>
          <a:ext cx="0" cy="0"/>
          <a:chOff x="0" y="0"/>
          <a:chExt cx="0" cy="0"/>
        </a:xfrm>
      </p:grpSpPr>
      <p:sp>
        <p:nvSpPr>
          <p:cNvPr id="2" name="Freeform 2"/>
          <p:cNvSpPr/>
          <p:nvPr/>
        </p:nvSpPr>
        <p:spPr>
          <a:xfrm>
            <a:off x="17537158" y="-395934"/>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3" name="Freeform 3"/>
          <p:cNvSpPr/>
          <p:nvPr/>
        </p:nvSpPr>
        <p:spPr>
          <a:xfrm>
            <a:off x="-1423555" y="9131216"/>
            <a:ext cx="2151110" cy="2000532"/>
          </a:xfrm>
          <a:custGeom>
            <a:avLst/>
            <a:gdLst/>
            <a:ahLst/>
            <a:cxnLst/>
            <a:rect l="l" t="t" r="r" b="b"/>
            <a:pathLst>
              <a:path w="2151110" h="2000532">
                <a:moveTo>
                  <a:pt x="0" y="0"/>
                </a:moveTo>
                <a:lnTo>
                  <a:pt x="2151110" y="0"/>
                </a:lnTo>
                <a:lnTo>
                  <a:pt x="2151110" y="2000533"/>
                </a:lnTo>
                <a:lnTo>
                  <a:pt x="0" y="200053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4" name="Group 4"/>
          <p:cNvGrpSpPr/>
          <p:nvPr/>
        </p:nvGrpSpPr>
        <p:grpSpPr>
          <a:xfrm rot="-10800000">
            <a:off x="17354188" y="9351240"/>
            <a:ext cx="720315" cy="720315"/>
            <a:chOff x="0" y="0"/>
            <a:chExt cx="960421" cy="960421"/>
          </a:xfrm>
        </p:grpSpPr>
        <p:sp>
          <p:nvSpPr>
            <p:cNvPr id="5" name="Freeform 5"/>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GB"/>
            </a:p>
          </p:txBody>
        </p:sp>
        <p:sp>
          <p:nvSpPr>
            <p:cNvPr id="6" name="Freeform 6"/>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en-GB"/>
            </a:p>
          </p:txBody>
        </p:sp>
      </p:grpSp>
      <p:sp>
        <p:nvSpPr>
          <p:cNvPr id="7" name="TextBox 7"/>
          <p:cNvSpPr txBox="1"/>
          <p:nvPr/>
        </p:nvSpPr>
        <p:spPr>
          <a:xfrm>
            <a:off x="1028700" y="2438556"/>
            <a:ext cx="15939356" cy="4443730"/>
          </a:xfrm>
          <a:prstGeom prst="rect">
            <a:avLst/>
          </a:prstGeom>
        </p:spPr>
        <p:txBody>
          <a:bodyPr lIns="0" tIns="0" rIns="0" bIns="0" rtlCol="0" anchor="t">
            <a:spAutoFit/>
          </a:bodyPr>
          <a:lstStyle/>
          <a:p>
            <a:pPr algn="l">
              <a:lnSpc>
                <a:spcPts val="3919"/>
              </a:lnSpc>
            </a:pPr>
            <a:r>
              <a:rPr lang="en-US" sz="2799" dirty="0">
                <a:solidFill>
                  <a:srgbClr val="FFFFFF"/>
                </a:solidFill>
                <a:latin typeface="Muli"/>
                <a:ea typeface="Muli"/>
                <a:cs typeface="Muli"/>
                <a:sym typeface="Muli"/>
              </a:rPr>
              <a:t>Shortcut 4: Q&amp;A Platforms</a:t>
            </a:r>
          </a:p>
          <a:p>
            <a:pPr algn="l">
              <a:lnSpc>
                <a:spcPts val="3919"/>
              </a:lnSpc>
            </a:pPr>
            <a:r>
              <a:rPr lang="en-US" sz="2799" dirty="0">
                <a:solidFill>
                  <a:srgbClr val="FFFFFF"/>
                </a:solidFill>
                <a:latin typeface="Muli"/>
                <a:ea typeface="Muli"/>
                <a:cs typeface="Muli"/>
                <a:sym typeface="Muli"/>
              </a:rPr>
              <a:t>Sites like Quora and Reddit often rank on Google. If you answer questions there, your response can appear in search results even if your website is brand new. Include helpful insights with a soft call-to-action back to your profile or site.</a:t>
            </a:r>
          </a:p>
          <a:p>
            <a:pPr algn="l">
              <a:lnSpc>
                <a:spcPts val="3919"/>
              </a:lnSpc>
            </a:pPr>
            <a:endParaRPr lang="en-US" sz="2799" dirty="0">
              <a:solidFill>
                <a:srgbClr val="FFFFFF"/>
              </a:solidFill>
              <a:latin typeface="Muli"/>
              <a:ea typeface="Muli"/>
              <a:cs typeface="Muli"/>
              <a:sym typeface="Muli"/>
            </a:endParaRPr>
          </a:p>
          <a:p>
            <a:pPr algn="l">
              <a:lnSpc>
                <a:spcPts val="3919"/>
              </a:lnSpc>
            </a:pPr>
            <a:r>
              <a:rPr lang="en-US" sz="2799" dirty="0">
                <a:solidFill>
                  <a:srgbClr val="FFFFFF"/>
                </a:solidFill>
                <a:latin typeface="Muli"/>
                <a:ea typeface="Muli"/>
                <a:cs typeface="Muli"/>
                <a:sym typeface="Muli"/>
              </a:rPr>
              <a:t>Shortcut 5: Optimize Existing Content</a:t>
            </a:r>
          </a:p>
          <a:p>
            <a:pPr algn="l">
              <a:lnSpc>
                <a:spcPts val="3919"/>
              </a:lnSpc>
            </a:pPr>
            <a:r>
              <a:rPr lang="en-US" sz="2799" dirty="0">
                <a:solidFill>
                  <a:srgbClr val="FFFFFF"/>
                </a:solidFill>
                <a:latin typeface="Muli"/>
                <a:ea typeface="Muli"/>
                <a:cs typeface="Muli"/>
                <a:sym typeface="Muli"/>
              </a:rPr>
              <a:t>If you already have posts, videos, or pages online, update them with better titles, keywords, or descriptions. A few small tweaks can revive old content and make it easier to find.</a:t>
            </a:r>
          </a:p>
          <a:p>
            <a:pPr algn="l">
              <a:lnSpc>
                <a:spcPts val="3919"/>
              </a:lnSpc>
            </a:pPr>
            <a:endParaRPr lang="en-US" sz="2799" dirty="0">
              <a:solidFill>
                <a:srgbClr val="FFFFFF"/>
              </a:solidFill>
              <a:latin typeface="Muli"/>
              <a:ea typeface="Muli"/>
              <a:cs typeface="Muli"/>
              <a:sym typeface="Mul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fade">
                                      <p:cBhvr>
                                        <p:cTn id="2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18288000" cy="10287000"/>
          </a:xfrm>
          <a:custGeom>
            <a:avLst/>
            <a:gdLst/>
            <a:ahLst/>
            <a:cxnLst/>
            <a:rect l="l" t="t" r="r" b="b"/>
            <a:pathLst>
              <a:path w="18288000" h="10287000">
                <a:moveTo>
                  <a:pt x="0" y="0"/>
                </a:moveTo>
                <a:lnTo>
                  <a:pt x="18288000" y="0"/>
                </a:lnTo>
                <a:lnTo>
                  <a:pt x="18288000" y="10287000"/>
                </a:lnTo>
                <a:lnTo>
                  <a:pt x="0" y="10287000"/>
                </a:lnTo>
                <a:lnTo>
                  <a:pt x="0" y="0"/>
                </a:lnTo>
                <a:close/>
              </a:path>
            </a:pathLst>
          </a:custGeom>
          <a:blipFill>
            <a:blip r:embed="rId2"/>
            <a:stretch>
              <a:fillRect/>
            </a:stretch>
          </a:blipFill>
        </p:spPr>
        <p:txBody>
          <a:bodyPr/>
          <a:lstStyle/>
          <a:p>
            <a:endParaRPr lang="en-GB"/>
          </a:p>
        </p:txBody>
      </p:sp>
      <p:sp>
        <p:nvSpPr>
          <p:cNvPr id="3" name="Freeform 3"/>
          <p:cNvSpPr/>
          <p:nvPr/>
        </p:nvSpPr>
        <p:spPr>
          <a:xfrm>
            <a:off x="17537158" y="-354890"/>
            <a:ext cx="2151110" cy="2000532"/>
          </a:xfrm>
          <a:custGeom>
            <a:avLst/>
            <a:gdLst/>
            <a:ahLst/>
            <a:cxnLst/>
            <a:rect l="l" t="t" r="r" b="b"/>
            <a:pathLst>
              <a:path w="2151110" h="2000532">
                <a:moveTo>
                  <a:pt x="0" y="0"/>
                </a:moveTo>
                <a:lnTo>
                  <a:pt x="2151110" y="0"/>
                </a:lnTo>
                <a:lnTo>
                  <a:pt x="2151110"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4" name="Freeform 4"/>
          <p:cNvSpPr/>
          <p:nvPr/>
        </p:nvSpPr>
        <p:spPr>
          <a:xfrm>
            <a:off x="-1462423" y="9156515"/>
            <a:ext cx="2151110" cy="2000532"/>
          </a:xfrm>
          <a:custGeom>
            <a:avLst/>
            <a:gdLst/>
            <a:ahLst/>
            <a:cxnLst/>
            <a:rect l="l" t="t" r="r" b="b"/>
            <a:pathLst>
              <a:path w="2151110" h="2000532">
                <a:moveTo>
                  <a:pt x="0" y="0"/>
                </a:moveTo>
                <a:lnTo>
                  <a:pt x="2151111" y="0"/>
                </a:lnTo>
                <a:lnTo>
                  <a:pt x="2151111" y="2000532"/>
                </a:lnTo>
                <a:lnTo>
                  <a:pt x="0" y="200053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GB"/>
          </a:p>
        </p:txBody>
      </p:sp>
      <p:sp>
        <p:nvSpPr>
          <p:cNvPr id="5" name="TextBox 5"/>
          <p:cNvSpPr txBox="1"/>
          <p:nvPr/>
        </p:nvSpPr>
        <p:spPr>
          <a:xfrm>
            <a:off x="1028700" y="1255351"/>
            <a:ext cx="16125715" cy="8901430"/>
          </a:xfrm>
          <a:prstGeom prst="rect">
            <a:avLst/>
          </a:prstGeom>
        </p:spPr>
        <p:txBody>
          <a:bodyPr lIns="0" tIns="0" rIns="0" bIns="0" rtlCol="0" anchor="t">
            <a:spAutoFit/>
          </a:bodyPr>
          <a:lstStyle/>
          <a:p>
            <a:pPr algn="l">
              <a:lnSpc>
                <a:spcPts val="3919"/>
              </a:lnSpc>
            </a:pPr>
            <a:r>
              <a:rPr lang="en-US" sz="2799" dirty="0">
                <a:solidFill>
                  <a:srgbClr val="000000"/>
                </a:solidFill>
                <a:latin typeface="Muli"/>
                <a:ea typeface="Muli"/>
                <a:cs typeface="Muli"/>
                <a:sym typeface="Muli"/>
              </a:rPr>
              <a:t>The 60-Minute Search Sprint</a:t>
            </a:r>
          </a:p>
          <a:p>
            <a:pPr algn="l">
              <a:lnSpc>
                <a:spcPts val="3919"/>
              </a:lnSpc>
            </a:pPr>
            <a:r>
              <a:rPr lang="en-US" sz="2799" dirty="0">
                <a:solidFill>
                  <a:srgbClr val="000000"/>
                </a:solidFill>
                <a:latin typeface="Muli"/>
                <a:ea typeface="Muli"/>
                <a:cs typeface="Muli"/>
                <a:sym typeface="Muli"/>
              </a:rPr>
              <a:t>Here’s how to use one focused hour:</a:t>
            </a:r>
          </a:p>
          <a:p>
            <a:pPr algn="l">
              <a:lnSpc>
                <a:spcPts val="3919"/>
              </a:lnSpc>
            </a:pPr>
            <a:endParaRPr lang="en-US" sz="2799" dirty="0">
              <a:solidFill>
                <a:srgbClr val="000000"/>
              </a:solidFill>
              <a:latin typeface="Muli"/>
              <a:ea typeface="Muli"/>
              <a:cs typeface="Muli"/>
              <a:sym typeface="Muli"/>
            </a:endParaRPr>
          </a:p>
          <a:p>
            <a:pPr marL="604519" lvl="1" indent="-302260" algn="l">
              <a:lnSpc>
                <a:spcPts val="3919"/>
              </a:lnSpc>
              <a:buFont typeface="Arial"/>
              <a:buChar char="•"/>
            </a:pPr>
            <a:r>
              <a:rPr lang="en-US" sz="2799" dirty="0">
                <a:solidFill>
                  <a:srgbClr val="000000"/>
                </a:solidFill>
                <a:latin typeface="Muli"/>
                <a:ea typeface="Muli"/>
                <a:cs typeface="Muli"/>
                <a:sym typeface="Muli"/>
              </a:rPr>
              <a:t>15 minutes finding long-tail keywords with Google autocomplete</a:t>
            </a:r>
          </a:p>
          <a:p>
            <a:pPr marL="604519" lvl="1" indent="-302260" algn="l">
              <a:lnSpc>
                <a:spcPts val="3919"/>
              </a:lnSpc>
              <a:buFont typeface="Arial"/>
              <a:buChar char="•"/>
            </a:pPr>
            <a:r>
              <a:rPr lang="en-US" sz="2799" dirty="0">
                <a:solidFill>
                  <a:srgbClr val="000000"/>
                </a:solidFill>
                <a:latin typeface="Muli"/>
                <a:ea typeface="Muli"/>
                <a:cs typeface="Muli"/>
                <a:sym typeface="Muli"/>
              </a:rPr>
              <a:t>30 minutes writing a short article or filming a quick video targeting one keyword</a:t>
            </a:r>
          </a:p>
          <a:p>
            <a:pPr marL="604519" lvl="1" indent="-302260" algn="l">
              <a:lnSpc>
                <a:spcPts val="3919"/>
              </a:lnSpc>
              <a:buFont typeface="Arial"/>
              <a:buChar char="•"/>
            </a:pPr>
            <a:r>
              <a:rPr lang="en-US" sz="2799" dirty="0">
                <a:solidFill>
                  <a:srgbClr val="000000"/>
                </a:solidFill>
                <a:latin typeface="Muli"/>
                <a:ea typeface="Muli"/>
                <a:cs typeface="Muli"/>
                <a:sym typeface="Muli"/>
              </a:rPr>
              <a:t>15 minutes posting on Quora or updating an old piece of content</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At the end of the hour, you’ll have new assets working for you that can continue generating search traffic long after you’re done.</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Search traffic doesn’t have to take forever. By focusing on long-tail keywords, short problem-solving content, YouTube videos, Q&amp;A sites, and optimizing what you already have, you can start showing up where people are actively looking for answers.</a:t>
            </a:r>
          </a:p>
          <a:p>
            <a:pPr algn="l">
              <a:lnSpc>
                <a:spcPts val="3919"/>
              </a:lnSpc>
            </a:pPr>
            <a:endParaRPr lang="en-US" sz="2799" dirty="0">
              <a:solidFill>
                <a:srgbClr val="000000"/>
              </a:solidFill>
              <a:latin typeface="Muli"/>
              <a:ea typeface="Muli"/>
              <a:cs typeface="Muli"/>
              <a:sym typeface="Muli"/>
            </a:endParaRPr>
          </a:p>
          <a:p>
            <a:pPr algn="l">
              <a:lnSpc>
                <a:spcPts val="3919"/>
              </a:lnSpc>
            </a:pPr>
            <a:r>
              <a:rPr lang="en-US" sz="2799" dirty="0">
                <a:solidFill>
                  <a:srgbClr val="000000"/>
                </a:solidFill>
                <a:latin typeface="Muli"/>
                <a:ea typeface="Muli"/>
                <a:cs typeface="Muli"/>
                <a:sym typeface="Muli"/>
              </a:rPr>
              <a:t>Next, we’ll look at how to combine free traffic with list building so you can capture and keep your audience instead of starting over each time.</a:t>
            </a:r>
          </a:p>
          <a:p>
            <a:pPr algn="l">
              <a:lnSpc>
                <a:spcPts val="3919"/>
              </a:lnSpc>
            </a:pPr>
            <a:endParaRPr lang="en-US" sz="2799" dirty="0">
              <a:solidFill>
                <a:srgbClr val="000000"/>
              </a:solidFill>
              <a:latin typeface="Muli"/>
              <a:ea typeface="Muli"/>
              <a:cs typeface="Muli"/>
              <a:sym typeface="Muli"/>
            </a:endParaRPr>
          </a:p>
          <a:p>
            <a:pPr algn="l">
              <a:lnSpc>
                <a:spcPts val="3919"/>
              </a:lnSpc>
            </a:pPr>
            <a:endParaRPr lang="en-US" sz="2799" dirty="0">
              <a:solidFill>
                <a:srgbClr val="000000"/>
              </a:solidFill>
              <a:latin typeface="Muli"/>
              <a:ea typeface="Muli"/>
              <a:cs typeface="Muli"/>
              <a:sym typeface="Muli"/>
            </a:endParaRPr>
          </a:p>
        </p:txBody>
      </p:sp>
      <p:grpSp>
        <p:nvGrpSpPr>
          <p:cNvPr id="6" name="Group 6"/>
          <p:cNvGrpSpPr/>
          <p:nvPr/>
        </p:nvGrpSpPr>
        <p:grpSpPr>
          <a:xfrm rot="-10800000">
            <a:off x="17398290" y="9369790"/>
            <a:ext cx="720315" cy="720315"/>
            <a:chOff x="0" y="0"/>
            <a:chExt cx="960421" cy="960421"/>
          </a:xfrm>
        </p:grpSpPr>
        <p:sp>
          <p:nvSpPr>
            <p:cNvPr id="7" name="Freeform 7"/>
            <p:cNvSpPr/>
            <p:nvPr/>
          </p:nvSpPr>
          <p:spPr>
            <a:xfrm rot="-10800000">
              <a:off x="0" y="0"/>
              <a:ext cx="960421" cy="960421"/>
            </a:xfrm>
            <a:custGeom>
              <a:avLst/>
              <a:gdLst/>
              <a:ahLst/>
              <a:cxnLst/>
              <a:rect l="l" t="t" r="r" b="b"/>
              <a:pathLst>
                <a:path w="960421" h="960421">
                  <a:moveTo>
                    <a:pt x="0" y="0"/>
                  </a:moveTo>
                  <a:lnTo>
                    <a:pt x="960421" y="0"/>
                  </a:lnTo>
                  <a:lnTo>
                    <a:pt x="960421" y="960421"/>
                  </a:lnTo>
                  <a:lnTo>
                    <a:pt x="0" y="96042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GB"/>
            </a:p>
          </p:txBody>
        </p:sp>
        <p:sp>
          <p:nvSpPr>
            <p:cNvPr id="8" name="Freeform 8"/>
            <p:cNvSpPr/>
            <p:nvPr/>
          </p:nvSpPr>
          <p:spPr>
            <a:xfrm>
              <a:off x="234750" y="234750"/>
              <a:ext cx="490920" cy="490920"/>
            </a:xfrm>
            <a:custGeom>
              <a:avLst/>
              <a:gdLst/>
              <a:ahLst/>
              <a:cxnLst/>
              <a:rect l="l" t="t" r="r" b="b"/>
              <a:pathLst>
                <a:path w="490920" h="490920">
                  <a:moveTo>
                    <a:pt x="0" y="0"/>
                  </a:moveTo>
                  <a:lnTo>
                    <a:pt x="490920" y="0"/>
                  </a:lnTo>
                  <a:lnTo>
                    <a:pt x="490920" y="490920"/>
                  </a:lnTo>
                  <a:lnTo>
                    <a:pt x="0" y="49092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GB"/>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4" end="4"/>
                                            </p:txEl>
                                          </p:spTgt>
                                        </p:tgtEl>
                                        <p:attrNameLst>
                                          <p:attrName>style.visibility</p:attrName>
                                        </p:attrNameLst>
                                      </p:cBhvr>
                                      <p:to>
                                        <p:strVal val="visible"/>
                                      </p:to>
                                    </p:set>
                                    <p:animEffect transition="in" filter="fade">
                                      <p:cBhvr>
                                        <p:cTn id="18" dur="500"/>
                                        <p:tgtEl>
                                          <p:spTgt spid="5">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500"/>
                                        <p:tgtEl>
                                          <p:spTgt spid="5">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7" end="7"/>
                                            </p:txEl>
                                          </p:spTgt>
                                        </p:tgtEl>
                                        <p:attrNameLst>
                                          <p:attrName>style.visibility</p:attrName>
                                        </p:attrNameLst>
                                      </p:cBhvr>
                                      <p:to>
                                        <p:strVal val="visible"/>
                                      </p:to>
                                    </p:set>
                                    <p:animEffect transition="in" filter="fade">
                                      <p:cBhvr>
                                        <p:cTn id="26" dur="500"/>
                                        <p:tgtEl>
                                          <p:spTgt spid="5">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animEffect transition="in" filter="fade">
                                      <p:cBhvr>
                                        <p:cTn id="31" dur="500"/>
                                        <p:tgtEl>
                                          <p:spTgt spid="5">
                                            <p:txEl>
                                              <p:pRg st="9" end="9"/>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xEl>
                                              <p:pRg st="11" end="11"/>
                                            </p:txEl>
                                          </p:spTgt>
                                        </p:tgtEl>
                                        <p:attrNameLst>
                                          <p:attrName>style.visibility</p:attrName>
                                        </p:attrNameLst>
                                      </p:cBhvr>
                                      <p:to>
                                        <p:strVal val="visible"/>
                                      </p:to>
                                    </p:set>
                                    <p:animEffect transition="in" filter="fade">
                                      <p:cBhvr>
                                        <p:cTn id="36"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483</Words>
  <Application>Microsoft Office PowerPoint</Application>
  <PresentationFormat>Custom</PresentationFormat>
  <Paragraphs>35</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Muli</vt:lpstr>
      <vt:lpstr>Muli Bold</vt:lpstr>
      <vt:lpstr>Calibri</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60MTM: Chapter 7</dc:title>
  <cp:lastModifiedBy>Raj Sidhu</cp:lastModifiedBy>
  <cp:revision>2</cp:revision>
  <dcterms:created xsi:type="dcterms:W3CDTF">2006-08-16T00:00:00Z</dcterms:created>
  <dcterms:modified xsi:type="dcterms:W3CDTF">2025-08-22T09:29:13Z</dcterms:modified>
  <dc:identifier>DAGwyd4PsLc</dc:identifier>
</cp:coreProperties>
</file>